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2" r:id="rId6"/>
    <p:sldId id="261" r:id="rId7"/>
    <p:sldId id="287" r:id="rId8"/>
    <p:sldId id="263" r:id="rId9"/>
    <p:sldId id="288" r:id="rId10"/>
    <p:sldId id="283" r:id="rId11"/>
    <p:sldId id="284" r:id="rId12"/>
    <p:sldId id="286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7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AF6D08-7BC3-4237-82E1-4288EBEF6B7F}" type="datetimeFigureOut">
              <a:rPr lang="en-US" smtClean="0"/>
              <a:t>7/24/2020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63235A-4011-475C-909E-47688926FF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6906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https://sites.google.com/eng.ucsd.edu/ucsdbookgraph/home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3235A-4011-475C-909E-47688926FFD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4142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3235A-4011-475C-909E-47688926FFD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9553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3235A-4011-475C-909E-47688926FFD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19502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3235A-4011-475C-909E-47688926FFD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3873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3235A-4011-475C-909E-47688926FFD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5952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3235A-4011-475C-909E-47688926FFD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7134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3235A-4011-475C-909E-47688926FFD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3281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3235A-4011-475C-909E-47688926FFD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9963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C5B9FF-DCE3-4FA0-9A61-EB9182CA59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CED514-3660-4F3C-9519-847354A0AD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86B859-9EE6-4CFA-AF16-72724EF2BE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80009D-B9D8-4BD5-BEF8-69F18610C212}" type="datetimeFigureOut">
              <a:rPr lang="en-US" smtClean="0"/>
              <a:t>7/24/2020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282292-8742-447D-8ECF-D3DF35DDEF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7F9FE8-66EF-4EA8-8343-8785D1D0D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D82F7-D996-4408-A224-D88BB683C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9679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E3DD41-660F-4B7A-ADEA-3086956F4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578427A-57FB-44A4-A0C0-B02A213174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464A42-3EE3-4DF2-A32C-8D17F45AD1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80009D-B9D8-4BD5-BEF8-69F18610C212}" type="datetimeFigureOut">
              <a:rPr lang="en-US" smtClean="0"/>
              <a:t>7/24/2020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2FDE0D-A45A-40C2-A570-5DCE7D579A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54BB00-473F-478A-B6EB-B86F536DE7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D82F7-D996-4408-A224-D88BB683C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4074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B21E37F-FC35-492D-9C7B-04DC5B8252B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269442A-0FEB-452A-9D48-E6F2B89882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5A9E44-E8F1-4B56-9801-42F2295BFE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80009D-B9D8-4BD5-BEF8-69F18610C212}" type="datetimeFigureOut">
              <a:rPr lang="en-US" smtClean="0"/>
              <a:t>7/24/2020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C6E859-598E-46C7-BCFE-F7FF41812A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603092-C4C9-4F86-AECD-ED7069E75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D82F7-D996-4408-A224-D88BB683C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8880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8A5652-1A52-4B26-AAD1-7AAC89E04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688A8C-5AFE-4BA0-9CD6-E2BC175180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CE3CD2-AD57-41A4-A0A5-1B50EDC4D2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80009D-B9D8-4BD5-BEF8-69F18610C212}" type="datetimeFigureOut">
              <a:rPr lang="en-US" smtClean="0"/>
              <a:t>7/24/2020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E27A30-01CE-4563-83DB-D8D13EB1FD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4F352A-5933-44A3-9675-D2BF79E1C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D82F7-D996-4408-A224-D88BB683C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0783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EB718B-0E20-4F6F-B42C-571C39B3F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60E31E-A73D-43CD-BB08-6DBF457363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304B26-64E8-45A9-97EE-96EDC99F3E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80009D-B9D8-4BD5-BEF8-69F18610C212}" type="datetimeFigureOut">
              <a:rPr lang="en-US" smtClean="0"/>
              <a:t>7/24/2020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E26042-AEDC-4BD6-90B4-D903D2E7E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18AE7E-9CB8-4B5F-8B7A-A460FADD9D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D82F7-D996-4408-A224-D88BB683C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0303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8E30B-3C1D-487C-ABB2-A80E723B8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9C240F-FF95-4036-AC9C-7BA391D870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B4A9C3-6761-4E8D-8CAE-D943984D92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2632E2-DA8A-450E-A9A9-2A69115A8C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80009D-B9D8-4BD5-BEF8-69F18610C212}" type="datetimeFigureOut">
              <a:rPr lang="en-US" smtClean="0"/>
              <a:t>7/24/2020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E4242E-944F-4D66-B8BD-270DE2CF1C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DF6DB9-F614-48DD-870A-706D5BA34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D82F7-D996-4408-A224-D88BB683C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7772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743B9-9F2A-4ACA-A582-888098FD8D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84EC77-AE9F-4D55-ADCA-12B8AC054C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50AF42-BA97-4F8A-8974-6A4423F095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912F9A8-2C2C-4C7A-A4AA-AEDD6FE8F16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F6EBEBB-2BF7-4454-AEDC-15C589692E6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950D6ED-D06A-466D-9605-46C23C2D57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80009D-B9D8-4BD5-BEF8-69F18610C212}" type="datetimeFigureOut">
              <a:rPr lang="en-US" smtClean="0"/>
              <a:t>7/24/2020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8FFFA86-1532-4ECD-A452-D8A8B57628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729D33A-707C-4D6C-A730-639B37DF82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D82F7-D996-4408-A224-D88BB683C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8881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9A05A8-C5B1-4D57-80AE-D6DA4B0728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E26CC61-44AC-4485-9F11-F38ABC09C5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80009D-B9D8-4BD5-BEF8-69F18610C212}" type="datetimeFigureOut">
              <a:rPr lang="en-US" smtClean="0"/>
              <a:t>7/24/2020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6D90A0-0894-4944-B59E-9EA01EA1A9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9679A6-1A05-4508-A2E3-40F266FF63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D82F7-D996-4408-A224-D88BB683C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2556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F46F24A-701E-4F22-89C9-F92E3AA60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80009D-B9D8-4BD5-BEF8-69F18610C212}" type="datetimeFigureOut">
              <a:rPr lang="en-US" smtClean="0"/>
              <a:t>7/24/2020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3ED3855-9A5D-4C25-966D-ABAB0B2675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D98429-B4E6-46F6-B4DA-857B83FD69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D82F7-D996-4408-A224-D88BB683C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0261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94DCEB-E7AD-4B4C-973A-20A11D60D7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B45C24-1FF8-46B6-90FE-FCC0708474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199F0F-4F39-46A4-9B48-5F4105A11C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12C454-E50E-4F4F-B65F-FB3BA8661D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80009D-B9D8-4BD5-BEF8-69F18610C212}" type="datetimeFigureOut">
              <a:rPr lang="en-US" smtClean="0"/>
              <a:t>7/24/2020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6518B6-719C-4BBE-93BE-2DF5B2A1DE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0B00A7-4685-40B5-AD61-65BF7857E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D82F7-D996-4408-A224-D88BB683C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365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8DD18F-DD5E-46C5-807C-86D4640187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E29537D-2F6B-4E55-84A1-D21CD63DE8C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87CB65-B1A5-4F7D-9D6C-E30C430D01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8AB842-BF53-4EA9-910E-084FDF1988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80009D-B9D8-4BD5-BEF8-69F18610C212}" type="datetimeFigureOut">
              <a:rPr lang="en-US" smtClean="0"/>
              <a:t>7/24/2020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A6B6CE-070E-44CC-8CD6-EC2A075673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483686-D1E7-4D6E-8B51-2E84084FB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D82F7-D996-4408-A224-D88BB683C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8035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53D94DC-CFA2-43F6-839B-7363485BE2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B7F2D5-2F2C-45F9-9ED0-FC2ACAAB29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6CE27D-ACC5-4378-9199-6414F6C754E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80009D-B9D8-4BD5-BEF8-69F18610C212}" type="datetimeFigureOut">
              <a:rPr lang="en-US" smtClean="0"/>
              <a:t>7/24/2020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3AE330-0B80-4CAC-A539-10996D4FAD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0F7C4D-7CE6-48E5-A10F-78E218DD3D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2D82F7-D996-4408-A224-D88BB683C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391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ithub.com/dwitten392/Springboard---DW/tree/master/Captstone%202%20-%20Goodreads%20Reviews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2.w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327CD12-A6CF-489C-ADCF-17D7E56C7B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4E48C8E-1009-4750-9630-436223C9EE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70ACFF1E-E5E6-43E9-A5B7-33E0BEBD6E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>
                <a:gd name="T0" fmla="*/ 1752 w 2038"/>
                <a:gd name="T1" fmla="*/ 1169 h 1169"/>
                <a:gd name="T2" fmla="*/ 1487 w 2038"/>
                <a:gd name="T3" fmla="*/ 334 h 1169"/>
                <a:gd name="T4" fmla="*/ 860 w 2038"/>
                <a:gd name="T5" fmla="*/ 22 h 1169"/>
                <a:gd name="T6" fmla="*/ 199 w 2038"/>
                <a:gd name="T7" fmla="*/ 318 h 1169"/>
                <a:gd name="T8" fmla="*/ 399 w 2038"/>
                <a:gd name="T9" fmla="*/ 1165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C217FABC-C638-4392-847B-1D5D24ACF2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>
                <a:gd name="T0" fmla="*/ 1025 w 1549"/>
                <a:gd name="T1" fmla="*/ 1016 h 1017"/>
                <a:gd name="T2" fmla="*/ 1443 w 1549"/>
                <a:gd name="T3" fmla="*/ 592 h 1017"/>
                <a:gd name="T4" fmla="*/ 782 w 1549"/>
                <a:gd name="T5" fmla="*/ 53 h 1017"/>
                <a:gd name="T6" fmla="*/ 150 w 1549"/>
                <a:gd name="T7" fmla="*/ 329 h 1017"/>
                <a:gd name="T8" fmla="*/ 477 w 1549"/>
                <a:gd name="T9" fmla="*/ 101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5F4D7986-89F7-4A82-BCE1-D3748FA194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>
                <a:gd name="T0" fmla="*/ 1302 w 1688"/>
                <a:gd name="T1" fmla="*/ 1066 h 1066"/>
                <a:gd name="T2" fmla="*/ 1613 w 1688"/>
                <a:gd name="T3" fmla="*/ 850 h 1066"/>
                <a:gd name="T4" fmla="*/ 1517 w 1688"/>
                <a:gd name="T5" fmla="*/ 471 h 1066"/>
                <a:gd name="T6" fmla="*/ 798 w 1688"/>
                <a:gd name="T7" fmla="*/ 28 h 1066"/>
                <a:gd name="T8" fmla="*/ 181 w 1688"/>
                <a:gd name="T9" fmla="*/ 333 h 1066"/>
                <a:gd name="T10" fmla="*/ 420 w 1688"/>
                <a:gd name="T11" fmla="*/ 1066 h 1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086EDA91-62A8-4A58-8FD1-50579B98CC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>
                <a:gd name="T0" fmla="*/ 1873 w 2171"/>
                <a:gd name="T1" fmla="*/ 1326 h 1326"/>
                <a:gd name="T2" fmla="*/ 1609 w 2171"/>
                <a:gd name="T3" fmla="*/ 473 h 1326"/>
                <a:gd name="T4" fmla="*/ 880 w 2171"/>
                <a:gd name="T5" fmla="*/ 63 h 1326"/>
                <a:gd name="T6" fmla="*/ 0 w 2171"/>
                <a:gd name="T7" fmla="*/ 423 h 1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D2FE2666-E34E-4114-988D-0D6E0E7EFE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>
                <a:gd name="T0" fmla="*/ 0 w 106"/>
                <a:gd name="T1" fmla="*/ 0 h 143"/>
                <a:gd name="T2" fmla="*/ 106 w 106"/>
                <a:gd name="T3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30447EE7-0C29-4B15-AABB-C0C4A8F6A7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>
                <a:gd name="T0" fmla="*/ 2046 w 2330"/>
                <a:gd name="T1" fmla="*/ 1452 h 1452"/>
                <a:gd name="T2" fmla="*/ 1813 w 2330"/>
                <a:gd name="T3" fmla="*/ 601 h 1452"/>
                <a:gd name="T4" fmla="*/ 956 w 2330"/>
                <a:gd name="T5" fmla="*/ 97 h 1452"/>
                <a:gd name="T6" fmla="*/ 0 w 2330"/>
                <a:gd name="T7" fmla="*/ 366 h 1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D5347D5C-1205-4D74-AA55-A6AC8C7815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>
                <a:gd name="T0" fmla="*/ 1094 w 1216"/>
                <a:gd name="T1" fmla="*/ 1436 h 1436"/>
                <a:gd name="T2" fmla="*/ 709 w 1216"/>
                <a:gd name="T3" fmla="*/ 551 h 1436"/>
                <a:gd name="T4" fmla="*/ 0 w 1216"/>
                <a:gd name="T5" fmla="*/ 0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13696D3F-405F-490D-AF68-9BBDC7DDDA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>
                <a:gd name="T0" fmla="*/ 222 w 222"/>
                <a:gd name="T1" fmla="*/ 0 h 129"/>
                <a:gd name="T2" fmla="*/ 0 w 222"/>
                <a:gd name="T3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3">
              <a:extLst>
                <a:ext uri="{FF2B5EF4-FFF2-40B4-BE49-F238E27FC236}">
                  <a16:creationId xmlns:a16="http://schemas.microsoft.com/office/drawing/2014/main" id="{8194048F-FCD0-4944-9723-14BFD07155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>
                <a:gd name="T0" fmla="*/ 1067 w 1174"/>
                <a:gd name="T1" fmla="*/ 1440 h 1440"/>
                <a:gd name="T2" fmla="*/ 698 w 1174"/>
                <a:gd name="T3" fmla="*/ 577 h 1440"/>
                <a:gd name="T4" fmla="*/ 0 w 1174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4">
              <a:extLst>
                <a:ext uri="{FF2B5EF4-FFF2-40B4-BE49-F238E27FC236}">
                  <a16:creationId xmlns:a16="http://schemas.microsoft.com/office/drawing/2014/main" id="{F634E52A-02AD-4955-AA3F-8E8935F41F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>
                <a:gd name="T0" fmla="*/ 125 w 125"/>
                <a:gd name="T1" fmla="*/ 0 h 74"/>
                <a:gd name="T2" fmla="*/ 0 w 125"/>
                <a:gd name="T3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5">
              <a:extLst>
                <a:ext uri="{FF2B5EF4-FFF2-40B4-BE49-F238E27FC236}">
                  <a16:creationId xmlns:a16="http://schemas.microsoft.com/office/drawing/2014/main" id="{99E661E3-26F4-4992-B424-91AAE0A006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>
                <a:gd name="T0" fmla="*/ 1056 w 1155"/>
                <a:gd name="T1" fmla="*/ 1440 h 1440"/>
                <a:gd name="T2" fmla="*/ 686 w 1155"/>
                <a:gd name="T3" fmla="*/ 580 h 1440"/>
                <a:gd name="T4" fmla="*/ 0 w 1155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6">
              <a:extLst>
                <a:ext uri="{FF2B5EF4-FFF2-40B4-BE49-F238E27FC236}">
                  <a16:creationId xmlns:a16="http://schemas.microsoft.com/office/drawing/2014/main" id="{65FC5C1D-91B5-4EBF-9A3E-BB5DC1E2A7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>
                <a:gd name="T0" fmla="*/ 75 w 75"/>
                <a:gd name="T1" fmla="*/ 0 h 45"/>
                <a:gd name="T2" fmla="*/ 0 w 75"/>
                <a:gd name="T3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7">
              <a:extLst>
                <a:ext uri="{FF2B5EF4-FFF2-40B4-BE49-F238E27FC236}">
                  <a16:creationId xmlns:a16="http://schemas.microsoft.com/office/drawing/2014/main" id="{6D39CDA7-D7D3-4FED-B2BA-40464AA42D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>
                <a:gd name="T0" fmla="*/ 1053 w 1160"/>
                <a:gd name="T1" fmla="*/ 1441 h 1441"/>
                <a:gd name="T2" fmla="*/ 705 w 1160"/>
                <a:gd name="T3" fmla="*/ 599 h 1441"/>
                <a:gd name="T4" fmla="*/ 0 w 1160"/>
                <a:gd name="T5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18">
              <a:extLst>
                <a:ext uri="{FF2B5EF4-FFF2-40B4-BE49-F238E27FC236}">
                  <a16:creationId xmlns:a16="http://schemas.microsoft.com/office/drawing/2014/main" id="{F7F716E2-501F-47E8-9626-D9EC5492C1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>
                <a:gd name="T0" fmla="*/ 1040 w 1137"/>
                <a:gd name="T1" fmla="*/ 1440 h 1440"/>
                <a:gd name="T2" fmla="*/ 698 w 1137"/>
                <a:gd name="T3" fmla="*/ 611 h 1440"/>
                <a:gd name="T4" fmla="*/ 0 w 1137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9">
              <a:extLst>
                <a:ext uri="{FF2B5EF4-FFF2-40B4-BE49-F238E27FC236}">
                  <a16:creationId xmlns:a16="http://schemas.microsoft.com/office/drawing/2014/main" id="{3074FC5C-533A-4B99-8B9E-ED1C65AE6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>
                <a:gd name="T0" fmla="*/ 1011 w 1058"/>
                <a:gd name="T1" fmla="*/ 1439 h 1439"/>
                <a:gd name="T2" fmla="*/ 648 w 1058"/>
                <a:gd name="T3" fmla="*/ 617 h 1439"/>
                <a:gd name="T4" fmla="*/ 0 w 1058"/>
                <a:gd name="T5" fmla="*/ 0 h 1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0">
              <a:extLst>
                <a:ext uri="{FF2B5EF4-FFF2-40B4-BE49-F238E27FC236}">
                  <a16:creationId xmlns:a16="http://schemas.microsoft.com/office/drawing/2014/main" id="{00EDCFC2-0B77-4D95-8F8E-DB60A85F2F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>
                <a:gd name="T0" fmla="*/ 718 w 718"/>
                <a:gd name="T1" fmla="*/ 575 h 575"/>
                <a:gd name="T2" fmla="*/ 0 w 718"/>
                <a:gd name="T3" fmla="*/ 0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1">
              <a:extLst>
                <a:ext uri="{FF2B5EF4-FFF2-40B4-BE49-F238E27FC236}">
                  <a16:creationId xmlns:a16="http://schemas.microsoft.com/office/drawing/2014/main" id="{974CB405-A36B-4456-9DE3-EBE212552F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>
                <a:gd name="T0" fmla="*/ 620 w 620"/>
                <a:gd name="T1" fmla="*/ 536 h 536"/>
                <a:gd name="T2" fmla="*/ 0 w 620"/>
                <a:gd name="T3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2">
              <a:extLst>
                <a:ext uri="{FF2B5EF4-FFF2-40B4-BE49-F238E27FC236}">
                  <a16:creationId xmlns:a16="http://schemas.microsoft.com/office/drawing/2014/main" id="{BD84B494-4095-4E61-B65F-34F5C6BC84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>
                <a:gd name="T0" fmla="*/ 0 w 455"/>
                <a:gd name="T1" fmla="*/ 0 h 285"/>
                <a:gd name="T2" fmla="*/ 455 w 455"/>
                <a:gd name="T3" fmla="*/ 28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3">
              <a:extLst>
                <a:ext uri="{FF2B5EF4-FFF2-40B4-BE49-F238E27FC236}">
                  <a16:creationId xmlns:a16="http://schemas.microsoft.com/office/drawing/2014/main" id="{33484AA0-BE6E-4F8B-85CF-9C4C750FF7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>
                <a:gd name="T0" fmla="*/ 0 w 188"/>
                <a:gd name="T1" fmla="*/ 0 h 112"/>
                <a:gd name="T2" fmla="*/ 188 w 188"/>
                <a:gd name="T3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C7D38E5F-6E59-41DA-B3CA-6AD28BF642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669293" y="3893141"/>
            <a:ext cx="8845667" cy="1771275"/>
            <a:chOff x="1669293" y="3893141"/>
            <a:chExt cx="8845667" cy="1771275"/>
          </a:xfrm>
        </p:grpSpPr>
        <p:sp>
          <p:nvSpPr>
            <p:cNvPr id="33" name="Isosceles Triangle 39">
              <a:extLst>
                <a:ext uri="{FF2B5EF4-FFF2-40B4-BE49-F238E27FC236}">
                  <a16:creationId xmlns:a16="http://schemas.microsoft.com/office/drawing/2014/main" id="{9AF9BC5C-44FD-4080-8C54-CC4E5F83FC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BA884903-3516-494A-B966-3E7651567A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69293" y="3893141"/>
              <a:ext cx="8845667" cy="142021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E2C95F5-ABFC-442B-AE6E-918EC122F6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73187" y="4168861"/>
            <a:ext cx="8672295" cy="869326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E"/>
                </a:solidFill>
              </a:rPr>
              <a:t>Goodreads.com – Sentiment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8DEAFF-68A3-4443-A9AA-6D80C6B84B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50624" y="5717088"/>
            <a:ext cx="8673427" cy="592635"/>
          </a:xfrm>
        </p:spPr>
        <p:txBody>
          <a:bodyPr>
            <a:normAutofit fontScale="92500" lnSpcReduction="10000"/>
          </a:bodyPr>
          <a:lstStyle/>
          <a:p>
            <a:r>
              <a:rPr lang="en-US" sz="1600" dirty="0">
                <a:hlinkClick r:id="rId2"/>
              </a:rPr>
              <a:t>Springboard Capstone Project #2</a:t>
            </a:r>
            <a:endParaRPr lang="en-US" sz="1600" dirty="0"/>
          </a:p>
          <a:p>
            <a:r>
              <a:rPr lang="en-US" sz="1600" dirty="0"/>
              <a:t>David Witten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2019510-1F68-48FE-8C72-905BF55826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68032" y="1179555"/>
            <a:ext cx="8850737" cy="262144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75B14DC-6A80-411D-AB8A-B243DBDB7E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8076" y="1235616"/>
            <a:ext cx="5905500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959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E94EE9-285B-43AD-BC63-4379222CDF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8124"/>
            <a:ext cx="10515600" cy="1099781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Machine Learning Models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D720979D-57D6-4158-8925-E29904AD3F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58151" y="4344834"/>
            <a:ext cx="2989729" cy="33855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A4B16F-5786-4D51-885D-2C53FF390A7B}"/>
              </a:ext>
            </a:extLst>
          </p:cNvPr>
          <p:cNvSpPr txBox="1"/>
          <p:nvPr/>
        </p:nvSpPr>
        <p:spPr>
          <a:xfrm>
            <a:off x="838200" y="1112190"/>
            <a:ext cx="9941861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Multinomial Logistic Regression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Fits a curve to divide different classes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Suitable for sentiment analysis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Able to handle sparse matrices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Used for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CountVectorizer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, TFIDF, and Doc2Vec models</a:t>
            </a:r>
          </a:p>
          <a:p>
            <a:pPr lvl="1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LSTM network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Special type of recurrent neural network which excel at handling long-term dependencies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Should be able to learn the connections between words that are separated</a:t>
            </a:r>
          </a:p>
        </p:txBody>
      </p:sp>
      <p:pic>
        <p:nvPicPr>
          <p:cNvPr id="2057" name="Picture 9">
            <a:extLst>
              <a:ext uri="{FF2B5EF4-FFF2-40B4-BE49-F238E27FC236}">
                <a16:creationId xmlns:a16="http://schemas.microsoft.com/office/drawing/2014/main" id="{A002D970-685F-44EF-A9F9-DCF5D62E14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0813" y="4721872"/>
            <a:ext cx="5943600" cy="2047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58776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E94EE9-285B-43AD-BC63-4379222CDF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Model Comparison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D720979D-57D6-4158-8925-E29904AD3F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58151" y="4344834"/>
            <a:ext cx="2989729" cy="33855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7D1D8F5A-097D-4B03-A550-0AFD43176B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373034"/>
            <a:ext cx="10515600" cy="5008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52386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6AB3A5-3F48-4626-8911-B8F493EA11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9723"/>
            <a:ext cx="10515600" cy="4351338"/>
          </a:xfrm>
        </p:spPr>
        <p:txBody>
          <a:bodyPr/>
          <a:lstStyle/>
          <a:p>
            <a:r>
              <a:rPr lang="en-US" dirty="0"/>
              <a:t>Memory and computation time were </a:t>
            </a:r>
            <a:r>
              <a:rPr lang="en-US"/>
              <a:t>forced constraints</a:t>
            </a:r>
            <a:endParaRPr lang="en-US" dirty="0"/>
          </a:p>
          <a:p>
            <a:r>
              <a:rPr lang="en-US" dirty="0"/>
              <a:t>The unsupervised Doc2Vec vectors offered very little in predictive power</a:t>
            </a:r>
          </a:p>
          <a:p>
            <a:r>
              <a:rPr lang="en-US" dirty="0"/>
              <a:t>The LSTM model excelled at prediction with a significantly lower loss</a:t>
            </a:r>
          </a:p>
          <a:p>
            <a:pPr lvl="1"/>
            <a:r>
              <a:rPr lang="en-US" dirty="0"/>
              <a:t>Ability to “learn” the connections between words</a:t>
            </a:r>
          </a:p>
          <a:p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A5AC5502-539B-47EE-BC18-6B07890FF2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124598"/>
          </a:xfrm>
        </p:spPr>
        <p:txBody>
          <a:bodyPr>
            <a:normAutofit/>
          </a:bodyPr>
          <a:lstStyle/>
          <a:p>
            <a:r>
              <a:rPr lang="en-US" sz="4800" dirty="0"/>
              <a:t>Conclusions and Thoughts</a:t>
            </a:r>
          </a:p>
        </p:txBody>
      </p:sp>
    </p:spTree>
    <p:extLst>
      <p:ext uri="{BB962C8B-B14F-4D97-AF65-F5344CB8AC3E}">
        <p14:creationId xmlns:p14="http://schemas.microsoft.com/office/powerpoint/2010/main" val="30678634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4678AC-4F16-4A81-98C6-B89E5EE2C8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Goodreads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6AB3A5-3F48-4626-8911-B8F493EA11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largest site for readers and book recommendations</a:t>
            </a:r>
          </a:p>
          <a:p>
            <a:r>
              <a:rPr lang="en-US" dirty="0"/>
              <a:t>Social media platform with reviews</a:t>
            </a:r>
            <a:endParaRPr lang="en-US" sz="2800" dirty="0"/>
          </a:p>
          <a:p>
            <a:r>
              <a:rPr lang="en-US" dirty="0"/>
              <a:t>Over 15 million scored (one through five star) reviews</a:t>
            </a:r>
          </a:p>
          <a:p>
            <a:endParaRPr lang="en-US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51C0554F-BCB6-40FA-9261-B6370AD6867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301132"/>
              </p:ext>
            </p:extLst>
          </p:nvPr>
        </p:nvGraphicFramePr>
        <p:xfrm>
          <a:off x="6747800" y="3429000"/>
          <a:ext cx="4805102" cy="288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Bitmap Image" r:id="rId3" imgW="9448920" imgH="5669280" progId="Paint.Picture">
                  <p:embed/>
                </p:oleObj>
              </mc:Choice>
              <mc:Fallback>
                <p:oleObj name="Bitmap Image" r:id="rId3" imgW="9448920" imgH="566928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747800" y="3429000"/>
                        <a:ext cx="4805102" cy="2882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964272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4678AC-4F16-4A81-98C6-B89E5EE2C8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6AB3A5-3F48-4626-8911-B8F493EA11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Originally scraped from Goodreads by researchers from UCSD</a:t>
            </a:r>
          </a:p>
          <a:p>
            <a:r>
              <a:rPr lang="en-US" dirty="0"/>
              <a:t>Almost 1.4M in the “spoiler” subset</a:t>
            </a:r>
          </a:p>
          <a:p>
            <a:r>
              <a:rPr lang="en-US" dirty="0"/>
              <a:t>Data from 2011 through 2017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0927D7-8A48-4E87-93A7-3DD1932655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3831" y="3063731"/>
            <a:ext cx="3269969" cy="3248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1517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4678AC-4F16-4A81-98C6-B89E5EE2C8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Data Cleaning: No Star Reviews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6AB3A5-3F48-4626-8911-B8F493EA11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Reviews with no stars were inconsistence; some were positive, negative, or indicated the reader had not read the book yet</a:t>
            </a:r>
          </a:p>
          <a:p>
            <a:r>
              <a:rPr lang="en-US" dirty="0"/>
              <a:t>See an example below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E8C83A01-39F2-4C64-9E93-38E1249B9B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872786"/>
            <a:ext cx="11280710" cy="876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41897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6AB3A5-3F48-4626-8911-B8F493EA11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A5AC5502-539B-47EE-BC18-6B07890FF2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8694"/>
            <a:ext cx="10515600" cy="1325563"/>
          </a:xfrm>
        </p:spPr>
        <p:txBody>
          <a:bodyPr>
            <a:normAutofit/>
          </a:bodyPr>
          <a:lstStyle/>
          <a:p>
            <a:r>
              <a:rPr lang="en-US" sz="4800" dirty="0"/>
              <a:t>EDA: Word Cloud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9147F1F3-50D0-4711-92FF-DA4057AC88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3665" y="1278297"/>
            <a:ext cx="8084670" cy="5082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33195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6AB3A5-3F48-4626-8911-B8F493EA11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A5AC5502-539B-47EE-BC18-6B07890FF2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8694"/>
            <a:ext cx="10515600" cy="1325563"/>
          </a:xfrm>
        </p:spPr>
        <p:txBody>
          <a:bodyPr>
            <a:normAutofit/>
          </a:bodyPr>
          <a:lstStyle/>
          <a:p>
            <a:r>
              <a:rPr lang="en-US" sz="4800" dirty="0"/>
              <a:t>EDA: Review Length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DEF9A406-AF4C-4E87-9EBA-A3A4ED4EC3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0941" y="1504257"/>
            <a:ext cx="9110118" cy="4803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80994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5AC5502-539B-47EE-BC18-6B07890FF2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8829" y="178694"/>
            <a:ext cx="10515600" cy="1325563"/>
          </a:xfrm>
        </p:spPr>
        <p:txBody>
          <a:bodyPr>
            <a:normAutofit/>
          </a:bodyPr>
          <a:lstStyle/>
          <a:p>
            <a:r>
              <a:rPr lang="en-US" sz="4800" dirty="0"/>
              <a:t>Count and </a:t>
            </a:r>
            <a:r>
              <a:rPr lang="en-US" sz="4800" dirty="0" err="1"/>
              <a:t>TFIDFVectorizer</a:t>
            </a:r>
            <a:r>
              <a:rPr lang="en-US" sz="4800" dirty="0"/>
              <a:t>: Text Features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831897-70D0-4F03-AB62-6771BA7871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/>
          <a:lstStyle/>
          <a:p>
            <a:r>
              <a:rPr lang="en-US" dirty="0"/>
              <a:t>Letters and numbers only</a:t>
            </a:r>
          </a:p>
          <a:p>
            <a:r>
              <a:rPr lang="en-US" dirty="0"/>
              <a:t>Lowercase</a:t>
            </a:r>
          </a:p>
          <a:p>
            <a:r>
              <a:rPr lang="en-US" dirty="0"/>
              <a:t>Custom normalization dictionary</a:t>
            </a:r>
          </a:p>
          <a:p>
            <a:r>
              <a:rPr lang="en-US" dirty="0"/>
              <a:t>Porter Stemmer</a:t>
            </a:r>
          </a:p>
          <a:p>
            <a:r>
              <a:rPr lang="en-US" dirty="0"/>
              <a:t>Words and 2-grams</a:t>
            </a:r>
          </a:p>
          <a:p>
            <a:r>
              <a:rPr lang="en-US" dirty="0"/>
              <a:t>Must appear in at least 400 reviews and no more than 20% of the total</a:t>
            </a:r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53CF67A6-9913-4AA8-8D98-1B6821B1A0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989" y="4882239"/>
            <a:ext cx="11822022" cy="1797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56896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5AC5502-539B-47EE-BC18-6B07890FF2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8694"/>
            <a:ext cx="10515600" cy="1325563"/>
          </a:xfrm>
        </p:spPr>
        <p:txBody>
          <a:bodyPr>
            <a:normAutofit/>
          </a:bodyPr>
          <a:lstStyle/>
          <a:p>
            <a:r>
              <a:rPr lang="en-US" sz="4800" dirty="0"/>
              <a:t>Doc2Vec: Text Features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831897-70D0-4F03-AB62-6771BA7871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4257"/>
            <a:ext cx="10515600" cy="4351338"/>
          </a:xfrm>
        </p:spPr>
        <p:txBody>
          <a:bodyPr/>
          <a:lstStyle/>
          <a:p>
            <a:r>
              <a:rPr lang="en-US" dirty="0" err="1"/>
              <a:t>gensim</a:t>
            </a:r>
            <a:r>
              <a:rPr lang="en-US" dirty="0"/>
              <a:t>: </a:t>
            </a:r>
            <a:r>
              <a:rPr lang="en-US" dirty="0" err="1"/>
              <a:t>simple_preprocess</a:t>
            </a:r>
            <a:r>
              <a:rPr lang="en-US" dirty="0"/>
              <a:t> on the text</a:t>
            </a:r>
          </a:p>
          <a:p>
            <a:r>
              <a:rPr lang="en-US" dirty="0"/>
              <a:t>Ran distributed bag of words (DBOW) and distributed memory (DM) models and then concatenated them for better results</a:t>
            </a:r>
          </a:p>
          <a:p>
            <a:r>
              <a:rPr lang="en-US" dirty="0"/>
              <a:t>Trained my own corpus using the training reviews</a:t>
            </a:r>
          </a:p>
          <a:p>
            <a:r>
              <a:rPr lang="en-US" dirty="0"/>
              <a:t>200 dimensions for all vectors created by the model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47198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5AC5502-539B-47EE-BC18-6B07890FF2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178694"/>
            <a:ext cx="11355355" cy="1325563"/>
          </a:xfrm>
        </p:spPr>
        <p:txBody>
          <a:bodyPr>
            <a:normAutofit/>
          </a:bodyPr>
          <a:lstStyle/>
          <a:p>
            <a:r>
              <a:rPr lang="en-US" dirty="0"/>
              <a:t>Long Short Term Memory network: Text Features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831897-70D0-4F03-AB62-6771BA7871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4257"/>
            <a:ext cx="10515600" cy="4351338"/>
          </a:xfrm>
        </p:spPr>
        <p:txBody>
          <a:bodyPr/>
          <a:lstStyle/>
          <a:p>
            <a:r>
              <a:rPr lang="en-US" dirty="0" err="1"/>
              <a:t>Keras</a:t>
            </a:r>
            <a:r>
              <a:rPr lang="en-US" dirty="0"/>
              <a:t> preprocessing</a:t>
            </a:r>
          </a:p>
          <a:p>
            <a:r>
              <a:rPr lang="en-US" dirty="0"/>
              <a:t>Review into a list of 400 word </a:t>
            </a:r>
            <a:r>
              <a:rPr lang="en-US" dirty="0" err="1"/>
              <a:t>indicies</a:t>
            </a:r>
            <a:endParaRPr lang="en-US" dirty="0"/>
          </a:p>
          <a:p>
            <a:r>
              <a:rPr lang="en-US" dirty="0"/>
              <a:t>I used the 300 dimension </a:t>
            </a:r>
            <a:r>
              <a:rPr lang="en-US" dirty="0" err="1"/>
              <a:t>GloVe</a:t>
            </a:r>
            <a:r>
              <a:rPr lang="en-US" dirty="0"/>
              <a:t> word vectors to create the embedding matrix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96812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3950</TotalTime>
  <Words>342</Words>
  <Application>Microsoft Office PowerPoint</Application>
  <PresentationFormat>Widescreen</PresentationFormat>
  <Paragraphs>57</Paragraphs>
  <Slides>12</Slides>
  <Notes>8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Bitmap Image</vt:lpstr>
      <vt:lpstr>Goodreads.com – Sentiment Analysis</vt:lpstr>
      <vt:lpstr>Goodreads</vt:lpstr>
      <vt:lpstr>Data</vt:lpstr>
      <vt:lpstr>Data Cleaning: No Star Reviews</vt:lpstr>
      <vt:lpstr>EDA: Word Cloud</vt:lpstr>
      <vt:lpstr>EDA: Review Length</vt:lpstr>
      <vt:lpstr>Count and TFIDFVectorizer: Text Features</vt:lpstr>
      <vt:lpstr>Doc2Vec: Text Features</vt:lpstr>
      <vt:lpstr>Long Short Term Memory network: Text Features</vt:lpstr>
      <vt:lpstr>Machine Learning Models</vt:lpstr>
      <vt:lpstr>Model Comparison</vt:lpstr>
      <vt:lpstr>Conclusions and Thoughts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Witten</dc:creator>
  <cp:lastModifiedBy>David Witten</cp:lastModifiedBy>
  <cp:revision>31</cp:revision>
  <dcterms:created xsi:type="dcterms:W3CDTF">2020-04-05T20:52:21Z</dcterms:created>
  <dcterms:modified xsi:type="dcterms:W3CDTF">2020-07-24T15:51:59Z</dcterms:modified>
</cp:coreProperties>
</file>